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1" r:id="rId5"/>
    <p:sldId id="263" r:id="rId6"/>
    <p:sldId id="267" r:id="rId7"/>
  </p:sldIdLst>
  <p:sldSz cx="9144000" cy="6858000" type="screen4x3"/>
  <p:notesSz cx="6858000" cy="9945688"/>
  <p:defaultTextStyle>
    <a:defPPr>
      <a:defRPr lang="af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CC33"/>
    <a:srgbClr val="FF66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8B958-4DF0-4BD3-9C8E-155A7B0C392E}" v="3" dt="2025-05-10T08:30:11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25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lize Swanepoel" userId="e6de56b18dba25aa" providerId="LiveId" clId="{6928B958-4DF0-4BD3-9C8E-155A7B0C392E}"/>
    <pc:docChg chg="modSld modMainMaster">
      <pc:chgData name="Marelize Swanepoel" userId="e6de56b18dba25aa" providerId="LiveId" clId="{6928B958-4DF0-4BD3-9C8E-155A7B0C392E}" dt="2025-05-10T08:30:11.933" v="2"/>
      <pc:docMkLst>
        <pc:docMk/>
      </pc:docMkLst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56"/>
        </pc:sldMkLst>
      </pc:sldChg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57"/>
        </pc:sldMkLst>
      </pc:sldChg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58"/>
        </pc:sldMkLst>
      </pc:sldChg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61"/>
        </pc:sldMkLst>
      </pc:sldChg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63"/>
        </pc:sldMkLst>
      </pc:sldChg>
      <pc:sldChg chg="modTransition">
        <pc:chgData name="Marelize Swanepoel" userId="e6de56b18dba25aa" providerId="LiveId" clId="{6928B958-4DF0-4BD3-9C8E-155A7B0C392E}" dt="2025-05-10T08:30:11.933" v="2"/>
        <pc:sldMkLst>
          <pc:docMk/>
          <pc:sldMk cId="0" sldId="267"/>
        </pc:sldMkLst>
      </pc:sldChg>
      <pc:sldMasterChg chg="modTransition modSldLayout">
        <pc:chgData name="Marelize Swanepoel" userId="e6de56b18dba25aa" providerId="LiveId" clId="{6928B958-4DF0-4BD3-9C8E-155A7B0C392E}" dt="2025-05-10T08:30:11.933" v="2"/>
        <pc:sldMasterMkLst>
          <pc:docMk/>
          <pc:sldMasterMk cId="0" sldId="2147483756"/>
        </pc:sldMasterMkLst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57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58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59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0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1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2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3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4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5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6"/>
          </pc:sldLayoutMkLst>
        </pc:sldLayoutChg>
        <pc:sldLayoutChg chg="modTransition">
          <pc:chgData name="Marelize Swanepoel" userId="e6de56b18dba25aa" providerId="LiveId" clId="{6928B958-4DF0-4BD3-9C8E-155A7B0C392E}" dt="2025-05-10T08:30:11.933" v="2"/>
          <pc:sldLayoutMkLst>
            <pc:docMk/>
            <pc:sldMasterMk cId="0" sldId="2147483756"/>
            <pc:sldLayoutMk cId="0" sldId="214748376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B5EB2F1-AC10-41DB-B147-C769B98DAF69}" type="datetimeFigureOut">
              <a:rPr lang="en-ZA"/>
              <a:pPr>
                <a:defRPr/>
              </a:pPr>
              <a:t>2025/05/10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5B31602-48D5-4CD0-912D-413A54C04E02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15743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88FBF64-61F8-484F-A965-C1EE5C0032D1}" type="datetimeFigureOut">
              <a:rPr lang="en-ZA"/>
              <a:pPr>
                <a:defRPr/>
              </a:pPr>
              <a:t>2025/05/10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Z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F8F02DF-F046-4006-A264-FA70347FDD34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657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4F1F4F-D820-4265-B279-F43F97DF236F}" type="slidenum">
              <a:rPr lang="en-ZA"/>
              <a:pPr eaLnBrk="1" hangingPunct="1"/>
              <a:t>1</a:t>
            </a:fld>
            <a:endParaRPr lang="e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59238E-0FD6-46C2-B966-1183ED9B2EE9}" type="slidenum">
              <a:rPr lang="en-ZA"/>
              <a:pPr eaLnBrk="1" hangingPunct="1"/>
              <a:t>2</a:t>
            </a:fld>
            <a:endParaRPr lang="en-Z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4942B8-F558-40FD-94B3-9390B5AC2DEF}" type="slidenum">
              <a:rPr lang="en-ZA"/>
              <a:pPr eaLnBrk="1" hangingPunct="1"/>
              <a:t>3</a:t>
            </a:fld>
            <a:endParaRPr lang="en-Z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93FFF7-898F-46AC-BBAD-B8719C1525C5}" type="slidenum">
              <a:rPr lang="en-ZA"/>
              <a:pPr eaLnBrk="1" hangingPunct="1"/>
              <a:t>4</a:t>
            </a:fld>
            <a:endParaRPr lang="en-Z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BDCD89-D6B7-4471-9250-C88372EC6C28}" type="slidenum">
              <a:rPr lang="en-ZA"/>
              <a:pPr eaLnBrk="1" hangingPunct="1"/>
              <a:t>5</a:t>
            </a:fld>
            <a:endParaRPr lang="en-Z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DE2F80-090D-4B3B-B356-3951B414F087}" type="slidenum">
              <a:rPr lang="en-ZA"/>
              <a:pPr eaLnBrk="1" hangingPunct="1"/>
              <a:t>6</a:t>
            </a:fld>
            <a:endParaRPr lang="e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C897BC-A8A6-4176-AD65-94E86532FF54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C5FB4-F0CC-4B03-8055-7198444AA38A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82199-CE66-4F16-903D-8849BEF66E43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0B21DCF-99B2-4B8A-B21B-91644F0AAE2C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D04DF4-0AE8-409A-B02B-B02B5E741648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CDAC8458-E708-4D47-B728-AA1AC067726D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5669C8EF-51B6-49BB-8C85-EB7307DA80EF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F5FE99B-931C-4329-99EA-A16A96581C62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A5E77F-485B-42DE-B6BE-5B31D6319976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E086805-3C24-471B-9EC8-78C7248B8ADA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pPr>
              <a:defRPr/>
            </a:pPr>
            <a:fld id="{03217356-4B50-4015-A47A-145FCEA15BA9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pPr>
              <a:defRPr/>
            </a:pPr>
            <a:endParaRPr lang="af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B2774F-AC7B-46B4-A829-D4A0280D2473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52738"/>
            <a:ext cx="6656388" cy="2786062"/>
          </a:xfrm>
        </p:spPr>
        <p:txBody>
          <a:bodyPr/>
          <a:lstStyle/>
          <a:p>
            <a:pPr eaLnBrk="1" hangingPunct="1"/>
            <a:r>
              <a:rPr lang="af-ZA"/>
              <a:t>.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7238" y="620713"/>
            <a:ext cx="7772400" cy="1470025"/>
          </a:xfrm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lang="af-ZA" sz="4400" dirty="0">
                <a:solidFill>
                  <a:schemeClr val="tx1"/>
                </a:solidFill>
                <a:effectLst>
                  <a:glow rad="190500">
                    <a:schemeClr val="tx1">
                      <a:alpha val="40000"/>
                    </a:schemeClr>
                  </a:glow>
                </a:effectLst>
              </a:rPr>
              <a:t>Direkte en Indirekte Rede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84" y="2348880"/>
            <a:ext cx="7092280" cy="3672408"/>
          </a:xfrm>
          <a:prstGeom prst="rect">
            <a:avLst/>
          </a:prstGeom>
          <a:ln w="57150">
            <a:solidFill>
              <a:srgbClr val="FFFF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sz="quarter" idx="13"/>
          </p:nvPr>
        </p:nvSpPr>
        <p:spPr>
          <a:xfrm>
            <a:off x="457201" y="2020824"/>
            <a:ext cx="4023360" cy="4432512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af-ZA" sz="3000" dirty="0">
                <a:solidFill>
                  <a:srgbClr val="FFFF00"/>
                </a:solidFill>
              </a:rPr>
              <a:t>Gewone direk na indirek &gt; gebruik ‘dat’</a:t>
            </a:r>
            <a:br>
              <a:rPr lang="af-ZA" sz="3000" dirty="0">
                <a:solidFill>
                  <a:srgbClr val="FFFF00"/>
                </a:solidFill>
              </a:rPr>
            </a:br>
            <a:endParaRPr lang="af-ZA" sz="30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30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af-ZA" sz="3000" dirty="0">
                <a:solidFill>
                  <a:srgbClr val="FFFF00"/>
                </a:solidFill>
              </a:rPr>
              <a:t>Let dat voornaamwoorde ook sal verander.</a:t>
            </a:r>
            <a:br>
              <a:rPr lang="af-ZA" sz="3000" dirty="0">
                <a:solidFill>
                  <a:srgbClr val="FFFF00"/>
                </a:solidFill>
              </a:rPr>
            </a:br>
            <a:endParaRPr lang="af-ZA" sz="30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30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af-ZA" sz="3000" dirty="0">
                <a:solidFill>
                  <a:srgbClr val="FFFF00"/>
                </a:solidFill>
              </a:rPr>
              <a:t>Marie sê: “</a:t>
            </a:r>
            <a:r>
              <a:rPr lang="af-ZA" sz="3000" b="1" dirty="0">
                <a:solidFill>
                  <a:srgbClr val="FFFF00"/>
                </a:solidFill>
              </a:rPr>
              <a:t>Ek</a:t>
            </a:r>
            <a:r>
              <a:rPr lang="af-ZA" sz="3000" dirty="0">
                <a:solidFill>
                  <a:srgbClr val="FFFF00"/>
                </a:solidFill>
              </a:rPr>
              <a:t> </a:t>
            </a:r>
            <a:r>
              <a:rPr lang="af-ZA" sz="3000" u="sng" dirty="0">
                <a:solidFill>
                  <a:srgbClr val="FFFF00"/>
                </a:solidFill>
              </a:rPr>
              <a:t>hou</a:t>
            </a:r>
            <a:r>
              <a:rPr lang="af-ZA" sz="3000" dirty="0">
                <a:solidFill>
                  <a:srgbClr val="FFFF00"/>
                </a:solidFill>
              </a:rPr>
              <a:t> van skool.”</a:t>
            </a:r>
            <a:endParaRPr lang="af-ZA" dirty="0">
              <a:solidFill>
                <a:srgbClr val="FFFF00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sz="quarter" idx="14"/>
          </p:nvPr>
        </p:nvSpPr>
        <p:spPr>
          <a:xfrm>
            <a:off x="4663440" y="2020824"/>
            <a:ext cx="4023360" cy="4432512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Voegwoord ‘dat’ is groep 3 &gt;  v1 in sin2 gaan na einde</a:t>
            </a:r>
            <a:b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</a:b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b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</a:br>
            <a:b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</a:b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b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</a:b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Marie sê </a:t>
            </a:r>
            <a:r>
              <a:rPr lang="af-ZA" sz="2800" b="1" i="1" dirty="0">
                <a:solidFill>
                  <a:srgbClr val="FF0000"/>
                </a:solidFill>
                <a:latin typeface="Arial Black" pitchFamily="34" charset="0"/>
              </a:rPr>
              <a:t>dat</a:t>
            </a:r>
            <a:r>
              <a:rPr lang="af-ZA" sz="2800" b="1" dirty="0">
                <a:solidFill>
                  <a:srgbClr val="FF0000"/>
                </a:solidFill>
                <a:latin typeface="Arial Black" pitchFamily="34" charset="0"/>
              </a:rPr>
              <a:t> sy 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van skool </a:t>
            </a:r>
            <a:r>
              <a:rPr lang="af-ZA" sz="2800" u="sng" dirty="0">
                <a:solidFill>
                  <a:srgbClr val="33CC33"/>
                </a:solidFill>
                <a:latin typeface="Arial Black" pitchFamily="34" charset="0"/>
              </a:rPr>
              <a:t>hou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.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af-ZA" sz="4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Inleidend</a:t>
            </a:r>
            <a:endParaRPr lang="af-ZA" sz="4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build="p" animBg="1" rev="1"/>
      <p:bldP spid="3079" grpId="0" build="p" animBg="1" rev="1"/>
      <p:bldP spid="30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457201" y="2020824"/>
            <a:ext cx="4023360" cy="450452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af-ZA" sz="2800" dirty="0">
                <a:solidFill>
                  <a:srgbClr val="FFFF00"/>
                </a:solidFill>
              </a:rPr>
              <a:t>Vraag direk na indirek&gt; Gebruik ‘of’</a:t>
            </a:r>
            <a:br>
              <a:rPr lang="af-ZA" sz="2800" dirty="0">
                <a:solidFill>
                  <a:srgbClr val="FFFF00"/>
                </a:solidFill>
              </a:rPr>
            </a:b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af-ZA" sz="2800" dirty="0">
                <a:solidFill>
                  <a:srgbClr val="FFFF00"/>
                </a:solidFill>
              </a:rPr>
              <a:t>Jannie vra: “</a:t>
            </a:r>
            <a:r>
              <a:rPr lang="af-ZA" sz="2800" u="sng" dirty="0">
                <a:solidFill>
                  <a:srgbClr val="FFFF00"/>
                </a:solidFill>
              </a:rPr>
              <a:t>Mag</a:t>
            </a:r>
            <a:r>
              <a:rPr lang="af-ZA" sz="2800" dirty="0">
                <a:solidFill>
                  <a:srgbClr val="FFFF00"/>
                </a:solidFill>
              </a:rPr>
              <a:t> </a:t>
            </a:r>
            <a:r>
              <a:rPr lang="af-ZA" sz="2800" b="1" dirty="0">
                <a:solidFill>
                  <a:srgbClr val="FFFF00"/>
                </a:solidFill>
              </a:rPr>
              <a:t>ek</a:t>
            </a:r>
            <a:r>
              <a:rPr lang="af-ZA" sz="2800" dirty="0">
                <a:solidFill>
                  <a:srgbClr val="FFFF00"/>
                </a:solidFill>
              </a:rPr>
              <a:t> ‘n koeldrank kry?”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sz="quarter" idx="14"/>
          </p:nvPr>
        </p:nvSpPr>
        <p:spPr>
          <a:xfrm>
            <a:off x="4663440" y="2020824"/>
            <a:ext cx="4023360" cy="450452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‘mag’ &gt; hv1 = daarom voor v</a:t>
            </a:r>
          </a:p>
          <a:p>
            <a:pPr eaLnBrk="1" hangingPunct="1"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Voegwoord is in groep 3 &gt; v1 in sin2 gaan na einde.</a:t>
            </a:r>
          </a:p>
          <a:p>
            <a:pPr eaLnBrk="1" hangingPunct="1"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Jannie vra </a:t>
            </a:r>
            <a:r>
              <a:rPr lang="af-ZA" sz="2800" b="1" i="1" dirty="0">
                <a:solidFill>
                  <a:srgbClr val="FF3300"/>
                </a:solidFill>
                <a:latin typeface="Arial Black" pitchFamily="34" charset="0"/>
              </a:rPr>
              <a:t>of</a:t>
            </a:r>
            <a:r>
              <a:rPr lang="af-ZA" sz="2800" b="1" dirty="0">
                <a:solidFill>
                  <a:srgbClr val="FF3300"/>
                </a:solidFill>
                <a:latin typeface="Arial Black" pitchFamily="34" charset="0"/>
              </a:rPr>
              <a:t> </a:t>
            </a:r>
            <a:r>
              <a:rPr lang="af-ZA" sz="2800" b="1" dirty="0">
                <a:solidFill>
                  <a:schemeClr val="accent4"/>
                </a:solidFill>
                <a:latin typeface="Arial Black" pitchFamily="34" charset="0"/>
              </a:rPr>
              <a:t>hy 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‘n koeldrank </a:t>
            </a:r>
            <a:r>
              <a:rPr lang="af-ZA" sz="2800" u="sng" dirty="0">
                <a:solidFill>
                  <a:srgbClr val="33CC33"/>
                </a:solidFill>
                <a:latin typeface="Arial Black" pitchFamily="34" charset="0"/>
              </a:rPr>
              <a:t>mag</a:t>
            </a:r>
            <a:r>
              <a:rPr lang="af-ZA" sz="2800" dirty="0">
                <a:solidFill>
                  <a:srgbClr val="33CC33"/>
                </a:solidFill>
                <a:latin typeface="Arial Black" pitchFamily="34" charset="0"/>
              </a:rPr>
              <a:t> </a:t>
            </a:r>
            <a:r>
              <a:rPr lang="af-ZA" sz="2800" u="sng" dirty="0">
                <a:solidFill>
                  <a:srgbClr val="33CC33"/>
                </a:solidFill>
                <a:latin typeface="Arial Black" pitchFamily="34" charset="0"/>
              </a:rPr>
              <a:t>kry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.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af-ZA" sz="4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 dit ‘n vraag is: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nimBg="1" rev="1"/>
      <p:bldP spid="6150" grpId="0" build="p" animBg="1" rev="1"/>
      <p:bldP spid="61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457201" y="2020824"/>
            <a:ext cx="4023360" cy="450452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rgbClr val="FFFF00"/>
                </a:solidFill>
              </a:rPr>
              <a:t>V1 moet in verlede tyd gesit word en tydwoorde en plekwoorde moet verander word.</a:t>
            </a: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rgbClr val="FFFF00"/>
                </a:solidFill>
              </a:rPr>
              <a:t>Hy </a:t>
            </a:r>
            <a:r>
              <a:rPr lang="af-ZA" sz="2800" i="1" u="sng" dirty="0">
                <a:solidFill>
                  <a:srgbClr val="FFFF00"/>
                </a:solidFill>
              </a:rPr>
              <a:t>het gesê</a:t>
            </a:r>
            <a:r>
              <a:rPr lang="af-ZA" sz="2800" dirty="0">
                <a:solidFill>
                  <a:srgbClr val="FFFF00"/>
                </a:solidFill>
              </a:rPr>
              <a:t>: “</a:t>
            </a:r>
            <a:r>
              <a:rPr lang="af-ZA" sz="2800" b="1" dirty="0">
                <a:solidFill>
                  <a:srgbClr val="FFFF00"/>
                </a:solidFill>
              </a:rPr>
              <a:t>Ons</a:t>
            </a:r>
            <a:r>
              <a:rPr lang="af-ZA" sz="2800" dirty="0">
                <a:solidFill>
                  <a:srgbClr val="FFFF00"/>
                </a:solidFill>
              </a:rPr>
              <a:t> het die wedstryd </a:t>
            </a:r>
            <a:r>
              <a:rPr lang="af-ZA" sz="2800" b="1" dirty="0">
                <a:solidFill>
                  <a:srgbClr val="FFFF00"/>
                </a:solidFill>
              </a:rPr>
              <a:t>vandag</a:t>
            </a:r>
            <a:r>
              <a:rPr lang="af-ZA" sz="2800" dirty="0">
                <a:solidFill>
                  <a:srgbClr val="FFFF00"/>
                </a:solidFill>
              </a:rPr>
              <a:t> </a:t>
            </a:r>
            <a:r>
              <a:rPr lang="af-ZA" sz="2800" u="sng" dirty="0">
                <a:solidFill>
                  <a:srgbClr val="FFFF00"/>
                </a:solidFill>
              </a:rPr>
              <a:t>verloor</a:t>
            </a:r>
            <a:r>
              <a:rPr lang="af-ZA" sz="2800" dirty="0">
                <a:solidFill>
                  <a:srgbClr val="FFFF00"/>
                </a:solidFill>
              </a:rPr>
              <a:t>.”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sz="quarter" idx="14"/>
          </p:nvPr>
        </p:nvSpPr>
        <p:spPr>
          <a:xfrm>
            <a:off x="4663440" y="2020824"/>
            <a:ext cx="4023360" cy="450452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Hy </a:t>
            </a:r>
            <a:r>
              <a:rPr lang="af-ZA" sz="2800" b="1" dirty="0">
                <a:solidFill>
                  <a:schemeClr val="accent4"/>
                </a:solidFill>
                <a:latin typeface="Arial Black" pitchFamily="34" charset="0"/>
              </a:rPr>
              <a:t>het gesê </a:t>
            </a:r>
            <a:r>
              <a:rPr lang="af-ZA" sz="2800" b="1" i="1" dirty="0">
                <a:solidFill>
                  <a:srgbClr val="FF3300"/>
                </a:solidFill>
                <a:latin typeface="Arial Black" pitchFamily="34" charset="0"/>
              </a:rPr>
              <a:t>dat</a:t>
            </a:r>
            <a:r>
              <a:rPr lang="af-ZA" sz="2800" b="1" dirty="0">
                <a:solidFill>
                  <a:srgbClr val="FF3300"/>
                </a:solidFill>
                <a:latin typeface="Arial Black" pitchFamily="34" charset="0"/>
              </a:rPr>
              <a:t> </a:t>
            </a:r>
            <a:r>
              <a:rPr lang="af-ZA" sz="2800" b="1" dirty="0">
                <a:solidFill>
                  <a:schemeClr val="accent4"/>
                </a:solidFill>
                <a:latin typeface="Arial Black" pitchFamily="34" charset="0"/>
              </a:rPr>
              <a:t>hulle daardie dag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 die wedstryd </a:t>
            </a:r>
            <a:r>
              <a:rPr lang="af-ZA" sz="2800" u="sng" dirty="0">
                <a:solidFill>
                  <a:srgbClr val="33CC33"/>
                </a:solidFill>
                <a:latin typeface="Arial Black" pitchFamily="34" charset="0"/>
              </a:rPr>
              <a:t>verloor </a:t>
            </a:r>
            <a:r>
              <a:rPr lang="af-ZA" sz="2800" b="1" u="sng" dirty="0">
                <a:solidFill>
                  <a:srgbClr val="33CC33"/>
                </a:solidFill>
                <a:latin typeface="Arial Black" pitchFamily="34" charset="0"/>
              </a:rPr>
              <a:t>het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.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2411760" y="908720"/>
            <a:ext cx="4505672" cy="76768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eaLnBrk="1" hangingPunct="1"/>
            <a:r>
              <a:rPr lang="af-ZA" sz="43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 sin verlede tyd is: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p" animBg="1" rev="1"/>
      <p:bldP spid="12294" grpId="0" build="p" animBg="1" rev="1"/>
      <p:bldP spid="122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251520" y="1844824"/>
            <a:ext cx="4229041" cy="4680520"/>
          </a:xfr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Hier</a:t>
            </a:r>
            <a:r>
              <a:rPr lang="af-ZA" sz="2500" dirty="0">
                <a:latin typeface="Arial Black" pitchFamily="34" charset="0"/>
              </a:rPr>
              <a:t> &gt; daar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Hiernatoe</a:t>
            </a:r>
            <a:r>
              <a:rPr lang="af-ZA" sz="2500" dirty="0">
                <a:latin typeface="Arial Black" pitchFamily="34" charset="0"/>
              </a:rPr>
              <a:t> &gt; daarnatoe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Hierdie</a:t>
            </a:r>
            <a:r>
              <a:rPr lang="af-ZA" sz="2500" dirty="0">
                <a:latin typeface="Arial Black" pitchFamily="34" charset="0"/>
              </a:rPr>
              <a:t> &gt; daardie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Nou/dan</a:t>
            </a:r>
            <a:r>
              <a:rPr lang="af-ZA" sz="2500" dirty="0">
                <a:latin typeface="Arial Black" pitchFamily="34" charset="0"/>
              </a:rPr>
              <a:t> &gt; toe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Vandag</a:t>
            </a:r>
            <a:r>
              <a:rPr lang="af-ZA" sz="2500" dirty="0">
                <a:latin typeface="Arial Black" pitchFamily="34" charset="0"/>
              </a:rPr>
              <a:t> &gt; daardie dag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Vanjaar</a:t>
            </a:r>
            <a:r>
              <a:rPr lang="af-ZA" sz="2500" dirty="0">
                <a:latin typeface="Arial Black" pitchFamily="34" charset="0"/>
              </a:rPr>
              <a:t> &gt; daardie jaar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Gister</a:t>
            </a:r>
            <a:r>
              <a:rPr lang="af-ZA" sz="2500" dirty="0">
                <a:latin typeface="Arial Black" pitchFamily="34" charset="0"/>
              </a:rPr>
              <a:t> &gt; die vorige dag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Gistermiddag</a:t>
            </a:r>
            <a:r>
              <a:rPr lang="af-ZA" sz="2500" dirty="0">
                <a:latin typeface="Arial Black" pitchFamily="34" charset="0"/>
              </a:rPr>
              <a:t> &gt; die vorige middag</a:t>
            </a:r>
          </a:p>
          <a:p>
            <a:pPr algn="l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Gisteraand</a:t>
            </a:r>
            <a:r>
              <a:rPr lang="af-ZA" sz="2500" dirty="0">
                <a:latin typeface="Arial Black" pitchFamily="34" charset="0"/>
              </a:rPr>
              <a:t> &gt; die vorige aand</a:t>
            </a:r>
          </a:p>
          <a:p>
            <a:pPr algn="l" eaLnBrk="1" hangingPunct="1"/>
            <a:endParaRPr lang="af-ZA" sz="2500" dirty="0">
              <a:latin typeface="Arial Black" pitchFamily="34" charset="0"/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sz="quarter" idx="14"/>
          </p:nvPr>
        </p:nvSpPr>
        <p:spPr>
          <a:xfrm>
            <a:off x="4663440" y="1844824"/>
            <a:ext cx="4301048" cy="4680520"/>
          </a:xfr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Eergister</a:t>
            </a:r>
            <a:r>
              <a:rPr lang="af-ZA" sz="2500" dirty="0">
                <a:latin typeface="Arial Black" pitchFamily="34" charset="0"/>
              </a:rPr>
              <a:t> &gt; twee dae gelede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Môre</a:t>
            </a:r>
            <a:r>
              <a:rPr lang="af-ZA" sz="2500" dirty="0">
                <a:latin typeface="Arial Black" pitchFamily="34" charset="0"/>
              </a:rPr>
              <a:t> &gt; die volgende dag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Môre middag</a:t>
            </a:r>
            <a:r>
              <a:rPr lang="af-ZA" sz="2500" dirty="0">
                <a:latin typeface="Arial Black" pitchFamily="34" charset="0"/>
              </a:rPr>
              <a:t> &gt; die volgende middag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Môre aand </a:t>
            </a:r>
            <a:r>
              <a:rPr lang="af-ZA" sz="2500" dirty="0">
                <a:latin typeface="Arial Black" pitchFamily="34" charset="0"/>
              </a:rPr>
              <a:t>&gt; die volgende aand</a:t>
            </a:r>
          </a:p>
          <a:p>
            <a:pPr algn="l" eaLnBrk="1" hangingPunct="1"/>
            <a:r>
              <a:rPr lang="af-ZA" sz="2500" dirty="0">
                <a:solidFill>
                  <a:srgbClr val="FF3300"/>
                </a:solidFill>
                <a:latin typeface="Arial Black" pitchFamily="34" charset="0"/>
              </a:rPr>
              <a:t>Oormôre</a:t>
            </a:r>
            <a:r>
              <a:rPr lang="af-ZA" sz="2500" dirty="0">
                <a:latin typeface="Arial Black" pitchFamily="34" charset="0"/>
              </a:rPr>
              <a:t> &gt; oor twee dae</a:t>
            </a:r>
          </a:p>
          <a:p>
            <a:pPr algn="l" eaLnBrk="1" hangingPunct="1"/>
            <a:endParaRPr lang="af-ZA" sz="2500" dirty="0">
              <a:latin typeface="Arial Black" pitchFamily="34" charset="0"/>
            </a:endParaRPr>
          </a:p>
        </p:txBody>
      </p:sp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1907704" y="476672"/>
            <a:ext cx="5040560" cy="108012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eaLnBrk="1" hangingPunct="1"/>
            <a:r>
              <a:rPr lang="af-ZA" sz="43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Woorde wat verander: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1520" y="2020824"/>
            <a:ext cx="8712968" cy="450452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Marie sê: “</a:t>
            </a:r>
            <a:r>
              <a:rPr lang="af-ZA" sz="2800" b="1" u="sng" dirty="0">
                <a:solidFill>
                  <a:srgbClr val="FF3300"/>
                </a:solidFill>
                <a:latin typeface="Arial Black" pitchFamily="34" charset="0"/>
              </a:rPr>
              <a:t>Ek</a:t>
            </a:r>
            <a:r>
              <a:rPr lang="af-ZA" sz="2800" b="1" dirty="0">
                <a:solidFill>
                  <a:srgbClr val="FF3300"/>
                </a:solidFill>
                <a:latin typeface="Arial Black" pitchFamily="34" charset="0"/>
              </a:rPr>
              <a:t> </a:t>
            </a:r>
            <a:r>
              <a:rPr lang="af-ZA" sz="2800" b="1" u="sng" dirty="0">
                <a:solidFill>
                  <a:srgbClr val="33CC33"/>
                </a:solidFill>
                <a:latin typeface="Arial Black" pitchFamily="34" charset="0"/>
              </a:rPr>
              <a:t>hou</a:t>
            </a:r>
            <a:r>
              <a:rPr lang="af-ZA" sz="2800" b="1" dirty="0">
                <a:solidFill>
                  <a:srgbClr val="33CC33"/>
                </a:solidFill>
                <a:latin typeface="Arial Black" pitchFamily="34" charset="0"/>
              </a:rPr>
              <a:t> 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van skool.”</a:t>
            </a: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algn="l" eaLnBrk="1" hangingPunct="1">
              <a:lnSpc>
                <a:spcPct val="90000"/>
              </a:lnSpc>
              <a:defRPr/>
            </a:pPr>
            <a:r>
              <a:rPr lang="af-ZA" sz="28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Stap 1:  Onderstreep ww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af-ZA" sz="28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Stap 2: Onderstreep voornaamwoorde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af-ZA" sz="28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Stap 3: Herskryf begin, gevolg deur “dat”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af-ZA" sz="28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Stap 4: Onthou dat ww na einde gaan.</a:t>
            </a: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af-ZA" sz="2800" u="sng" dirty="0">
                <a:solidFill>
                  <a:srgbClr val="7030A0"/>
                </a:solidFill>
                <a:latin typeface="Arial Black" pitchFamily="34" charset="0"/>
              </a:rPr>
              <a:t>Marie sê</a:t>
            </a:r>
            <a:r>
              <a:rPr lang="af-ZA" sz="2800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af-ZA" sz="2800" b="1" dirty="0">
                <a:solidFill>
                  <a:schemeClr val="accent4"/>
                </a:solidFill>
                <a:latin typeface="Arial Black" pitchFamily="34" charset="0"/>
              </a:rPr>
              <a:t>dat sy 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van skool </a:t>
            </a:r>
            <a:r>
              <a:rPr lang="af-ZA" sz="2800" b="1" dirty="0">
                <a:solidFill>
                  <a:srgbClr val="FF3300"/>
                </a:solidFill>
                <a:latin typeface="Arial Black" pitchFamily="34" charset="0"/>
              </a:rPr>
              <a:t>hou</a:t>
            </a:r>
            <a:r>
              <a:rPr lang="af-ZA" sz="2800" dirty="0">
                <a:solidFill>
                  <a:schemeClr val="accent4"/>
                </a:solidFill>
                <a:latin typeface="Arial Black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af-ZA" sz="2800" dirty="0">
              <a:solidFill>
                <a:schemeClr val="accent4"/>
              </a:solidFill>
              <a:latin typeface="Arial Black" pitchFamily="34" charset="0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af-ZA" sz="43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Strategieë</a:t>
            </a:r>
            <a:r>
              <a:rPr lang="af-ZA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240</TotalTime>
  <Words>287</Words>
  <Application>Microsoft Office PowerPoint</Application>
  <PresentationFormat>On-screen Show (4:3)</PresentationFormat>
  <Paragraphs>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Garamond</vt:lpstr>
      <vt:lpstr>BlackTie</vt:lpstr>
      <vt:lpstr>Direkte en Indirekte Rede</vt:lpstr>
      <vt:lpstr>Inleidend</vt:lpstr>
      <vt:lpstr>As dit ‘n vraag is:</vt:lpstr>
      <vt:lpstr>As sin verlede tyd is:</vt:lpstr>
      <vt:lpstr>Woorde wat verander:</vt:lpstr>
      <vt:lpstr>Strategieë 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Direkte en Indirekte Rede</dc:title>
  <dc:creator>Private</dc:creator>
  <cp:lastModifiedBy>Marelize Swanepoel</cp:lastModifiedBy>
  <cp:revision>13</cp:revision>
  <cp:lastPrinted>2010-09-15T09:33:17Z</cp:lastPrinted>
  <dcterms:created xsi:type="dcterms:W3CDTF">2006-10-29T15:25:44Z</dcterms:created>
  <dcterms:modified xsi:type="dcterms:W3CDTF">2025-05-10T08:30:14Z</dcterms:modified>
</cp:coreProperties>
</file>